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68" r:id="rId3"/>
    <p:sldId id="257" r:id="rId4"/>
    <p:sldId id="258" r:id="rId5"/>
    <p:sldId id="261" r:id="rId6"/>
    <p:sldId id="269" r:id="rId7"/>
    <p:sldId id="259" r:id="rId8"/>
    <p:sldId id="273" r:id="rId9"/>
    <p:sldId id="272" r:id="rId10"/>
    <p:sldId id="274" r:id="rId11"/>
    <p:sldId id="260"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104C7-EE49-4B95-A60B-003289DCB807}"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08824-63CF-4BFF-8AB6-2D87813CB3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F5EC3E-DB32-48C7-9319-2C71954E9BEE}"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59F45-C3D6-440B-91AF-F66C80AF9341}"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F2C4F-2857-4C82-ACF6-64D230FA18C1}"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FF132D-C035-486E-B2F8-ABDE11083CF1}" type="slidenum">
              <a:rPr lang="en-US"/>
              <a:pPr fontAlgn="base">
                <a:spcBef>
                  <a:spcPct val="0"/>
                </a:spcBef>
                <a:spcAft>
                  <a:spcPct val="0"/>
                </a:spcAft>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08824-63CF-4BFF-8AB6-2D87813CB3C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5EE881-CDF0-4B65-856A-C632BB758542}" type="slidenum">
              <a:rPr lang="en-US"/>
              <a:pPr fontAlgn="base">
                <a:spcBef>
                  <a:spcPct val="0"/>
                </a:spcBef>
                <a:spcAft>
                  <a:spcPct val="0"/>
                </a:spcAft>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5EE881-CDF0-4B65-856A-C632BB758542}"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EE7706-9BE8-4A0A-9A06-60D45BDCF2A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E7706-9BE8-4A0A-9A06-60D45BDCF2A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E7706-9BE8-4A0A-9A06-60D45BDCF2A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E7706-9BE8-4A0A-9A06-60D45BDCF2A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E7706-9BE8-4A0A-9A06-60D45BDCF2A8}"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EE7706-9BE8-4A0A-9A06-60D45BDCF2A8}"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EE7706-9BE8-4A0A-9A06-60D45BDCF2A8}"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EE7706-9BE8-4A0A-9A06-60D45BDCF2A8}"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E7706-9BE8-4A0A-9A06-60D45BDCF2A8}"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E7706-9BE8-4A0A-9A06-60D45BDCF2A8}"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E7706-9BE8-4A0A-9A06-60D45BDCF2A8}"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6838-2878-470E-9E43-0EA94A67F7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E7706-9BE8-4A0A-9A06-60D45BDCF2A8}"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E6838-2878-470E-9E43-0EA94A67F7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als.org/files/F-Poster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todaro@tnba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ba.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a:off x="6096000" y="16002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1219200" y="7620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2438400" y="4114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ea typeface="ＭＳ Ｐゴシック" pitchFamily="34" charset="-128"/>
              </a:rPr>
              <a:t>Innovations in Pro Bono</a:t>
            </a:r>
            <a:br>
              <a:rPr lang="en-US" b="1" dirty="0" smtClean="0">
                <a:effectLst>
                  <a:outerShdw blurRad="38100" dist="38100" dir="2700000" algn="tl">
                    <a:srgbClr val="000000">
                      <a:alpha val="43137"/>
                    </a:srgbClr>
                  </a:outerShdw>
                </a:effectLst>
                <a:ea typeface="ＭＳ Ｐゴシック" pitchFamily="34" charset="-128"/>
              </a:rPr>
            </a:br>
            <a:r>
              <a:rPr lang="en-US" b="1" dirty="0" smtClean="0">
                <a:effectLst>
                  <a:outerShdw blurRad="38100" dist="38100" dir="2700000" algn="tl">
                    <a:srgbClr val="000000">
                      <a:alpha val="43137"/>
                    </a:srgbClr>
                  </a:outerShdw>
                </a:effectLst>
                <a:ea typeface="ＭＳ Ｐゴシック" pitchFamily="34" charset="-128"/>
              </a:rPr>
              <a:t>TIG Conference 2013</a:t>
            </a:r>
            <a:endParaRPr lang="en-US" dirty="0"/>
          </a:p>
        </p:txBody>
      </p:sp>
      <p:pic>
        <p:nvPicPr>
          <p:cNvPr id="4" name="Content Placeholder 3" descr="OnlineTNJusitce logo.JPG"/>
          <p:cNvPicPr>
            <a:picLocks noGrp="1" noChangeAspect="1"/>
          </p:cNvPicPr>
          <p:nvPr>
            <p:ph idx="1"/>
          </p:nvPr>
        </p:nvPicPr>
        <p:blipFill>
          <a:blip r:embed="rId2" cstate="print"/>
          <a:stretch>
            <a:fillRect/>
          </a:stretch>
        </p:blipFill>
        <p:spPr>
          <a:xfrm>
            <a:off x="5029200" y="4724400"/>
            <a:ext cx="3733800" cy="1414695"/>
          </a:xfrm>
          <a:prstGeom prst="rect">
            <a:avLst/>
          </a:prstGeom>
        </p:spPr>
      </p:pic>
      <p:pic>
        <p:nvPicPr>
          <p:cNvPr id="5" name="Picture 4" descr="TALS Logos_2c.jpg"/>
          <p:cNvPicPr>
            <a:picLocks noChangeAspect="1"/>
          </p:cNvPicPr>
          <p:nvPr/>
        </p:nvPicPr>
        <p:blipFill>
          <a:blip r:embed="rId3" cstate="print"/>
          <a:stretch>
            <a:fillRect/>
          </a:stretch>
        </p:blipFill>
        <p:spPr>
          <a:xfrm>
            <a:off x="609600" y="4572000"/>
            <a:ext cx="2754630" cy="1543015"/>
          </a:xfrm>
          <a:prstGeom prst="rect">
            <a:avLst/>
          </a:prstGeom>
        </p:spPr>
      </p:pic>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lvl="0" algn="ctr">
              <a:spcBef>
                <a:spcPct val="0"/>
              </a:spcBef>
              <a:defRPr/>
            </a:pPr>
            <a:endPar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0" name="Rectangle 9"/>
          <p:cNvSpPr/>
          <p:nvPr/>
        </p:nvSpPr>
        <p:spPr>
          <a:xfrm>
            <a:off x="2362200" y="2133600"/>
            <a:ext cx="6629400" cy="2062103"/>
          </a:xfrm>
          <a:prstGeom prst="rect">
            <a:avLst/>
          </a:prstGeom>
        </p:spPr>
        <p:txBody>
          <a:bodyPr wrap="square">
            <a:spAutoFit/>
          </a:bodyPr>
          <a:lstStyle/>
          <a:p>
            <a:pPr algn="ctr" fontAlgn="auto">
              <a:spcAft>
                <a:spcPts val="0"/>
              </a:spcAft>
              <a:buFont typeface="Arial" pitchFamily="34" charset="0"/>
              <a:buNone/>
              <a:defRPr/>
            </a:pPr>
            <a:r>
              <a:rPr lang="en-US" sz="3200" b="1" dirty="0" smtClean="0"/>
              <a:t>OnlineTNJustice.org: Free Legal Advice and Counsel for Low-income Tennesseans</a:t>
            </a:r>
          </a:p>
          <a:p>
            <a:pPr algn="ctr" fontAlgn="auto">
              <a:spcAft>
                <a:spcPts val="0"/>
              </a:spcAft>
              <a:buFont typeface="Arial" pitchFamily="34" charset="0"/>
              <a:buNone/>
              <a:defRPr/>
            </a:pPr>
            <a:r>
              <a:rPr lang="en-US" sz="1600" b="1" dirty="0" smtClean="0"/>
              <a:t>Erik Cole, Executive Director, TALS</a:t>
            </a:r>
          </a:p>
          <a:p>
            <a:pPr algn="ctr" fontAlgn="auto">
              <a:spcAft>
                <a:spcPts val="0"/>
              </a:spcAft>
              <a:buFont typeface="Arial" pitchFamily="34" charset="0"/>
              <a:buNone/>
              <a:defRPr/>
            </a:pPr>
            <a:r>
              <a:rPr lang="en-US" sz="1600" b="1" dirty="0" smtClean="0"/>
              <a:t>ecole@tals.org/615.627.0956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6096000" y="16002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1219200" y="7620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2438400" y="4114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Promotion and Outreach</a:t>
            </a:r>
            <a:endParaRPr lang="en-US" b="1" dirty="0">
              <a:effectLst>
                <a:outerShdw blurRad="38100" dist="38100" dir="2700000" algn="tl">
                  <a:srgbClr val="000000">
                    <a:alpha val="43137"/>
                  </a:srgbClr>
                </a:outerShdw>
              </a:effectLst>
            </a:endParaRPr>
          </a:p>
        </p:txBody>
      </p:sp>
      <p:pic>
        <p:nvPicPr>
          <p:cNvPr id="4" name="Picture 2" descr="OTJ Flier">
            <a:hlinkClick r:id="rId2"/>
          </p:cNvPr>
          <p:cNvPicPr>
            <a:picLocks noGrp="1" noChangeAspect="1" noChangeArrowheads="1"/>
          </p:cNvPicPr>
          <p:nvPr>
            <p:ph idx="1"/>
          </p:nvPr>
        </p:nvPicPr>
        <p:blipFill>
          <a:blip r:embed="rId3" cstate="print"/>
          <a:srcRect/>
          <a:stretch>
            <a:fillRect/>
          </a:stretch>
        </p:blipFill>
        <p:spPr bwMode="auto">
          <a:xfrm>
            <a:off x="2823847" y="1600200"/>
            <a:ext cx="3496306" cy="4525963"/>
          </a:xfrm>
          <a:prstGeom prst="rect">
            <a:avLst/>
          </a:prstGeom>
          <a:noFill/>
        </p:spPr>
      </p:pic>
      <p:cxnSp>
        <p:nvCxnSpPr>
          <p:cNvPr id="8" name="Straight Connector 7"/>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286000" y="39624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943600" y="1447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1066800" y="6096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Autofit/>
          </a:bodyPr>
          <a:lstStyle/>
          <a:p>
            <a:pPr fontAlgn="auto">
              <a:spcAft>
                <a:spcPts val="0"/>
              </a:spcAft>
              <a:defRPr/>
            </a:pPr>
            <a:r>
              <a:rPr lang="en-US" b="1" dirty="0" smtClean="0">
                <a:effectLst>
                  <a:outerShdw blurRad="38100" dist="38100" dir="2700000" algn="tl">
                    <a:srgbClr val="000000">
                      <a:alpha val="43137"/>
                    </a:srgbClr>
                  </a:outerShdw>
                </a:effectLst>
              </a:rPr>
              <a:t>Next Steps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rtlCol="0">
            <a:normAutofit fontScale="55000" lnSpcReduction="20000"/>
          </a:bodyPr>
          <a:lstStyle/>
          <a:p>
            <a:pPr lvl="1" fontAlgn="auto">
              <a:spcAft>
                <a:spcPts val="0"/>
              </a:spcAft>
              <a:buFont typeface="Arial" pitchFamily="34" charset="0"/>
              <a:buNone/>
              <a:defRPr/>
            </a:pPr>
            <a:endParaRPr lang="en-US" dirty="0" smtClean="0"/>
          </a:p>
          <a:p>
            <a:pPr>
              <a:buNone/>
            </a:pPr>
            <a:r>
              <a:rPr lang="en-US" b="1" dirty="0" smtClean="0"/>
              <a:t>Outreach</a:t>
            </a:r>
            <a:endParaRPr lang="en-US" dirty="0" smtClean="0"/>
          </a:p>
          <a:p>
            <a:pPr lvl="0"/>
            <a:r>
              <a:rPr lang="en-US" dirty="0" smtClean="0"/>
              <a:t>Producing new outreach materials that will combine OTJ, the new 1-888-aLEGALz help line, and other resources into a simple “leave behind” or handout document</a:t>
            </a:r>
          </a:p>
          <a:p>
            <a:pPr lvl="0"/>
            <a:r>
              <a:rPr lang="en-US" dirty="0" smtClean="0"/>
              <a:t>Conducting more in-depth outreach to referral sources.  Describing sites and expectations to intake staff and receptionists at each legal aid program.  </a:t>
            </a:r>
          </a:p>
          <a:p>
            <a:pPr lvl="0"/>
            <a:r>
              <a:rPr lang="en-US" dirty="0" smtClean="0"/>
              <a:t>Continuing to distribute current materials in quantity to clerks, providers, and other social service providers.</a:t>
            </a:r>
          </a:p>
          <a:p>
            <a:pPr fontAlgn="auto">
              <a:spcAft>
                <a:spcPts val="0"/>
              </a:spcAft>
              <a:buFont typeface="Arial" pitchFamily="34" charset="0"/>
              <a:buChar char="•"/>
              <a:defRPr/>
            </a:pPr>
            <a:endParaRPr lang="en-US" dirty="0" smtClean="0"/>
          </a:p>
          <a:p>
            <a:pPr>
              <a:buNone/>
            </a:pPr>
            <a:r>
              <a:rPr lang="en-US" b="1" dirty="0" smtClean="0"/>
              <a:t>Updates</a:t>
            </a:r>
            <a:endParaRPr lang="en-US" dirty="0" smtClean="0"/>
          </a:p>
          <a:p>
            <a:pPr lvl="0"/>
            <a:r>
              <a:rPr lang="en-US" dirty="0" smtClean="0"/>
              <a:t>Spanish version in development</a:t>
            </a:r>
          </a:p>
          <a:p>
            <a:pPr lvl="0"/>
            <a:r>
              <a:rPr lang="en-US" dirty="0" smtClean="0"/>
              <a:t>Using Google Translate on our platform we should be able to expand to other languages down the road.</a:t>
            </a:r>
          </a:p>
          <a:p>
            <a:pPr lvl="0"/>
            <a:r>
              <a:rPr lang="en-US" dirty="0" smtClean="0"/>
              <a:t>Site improvements have been implemented (users can update their own passwords, new responses are flagged, and screen to screen navigation improved).</a:t>
            </a:r>
          </a:p>
          <a:p>
            <a:pPr lvl="0"/>
            <a:r>
              <a:rPr lang="en-US" dirty="0" smtClean="0"/>
              <a:t>TALS and TBA have demonstrated site to over 12 other states.  Two states – Indiana and South Carolina are actively working to launch their own versions.</a:t>
            </a:r>
          </a:p>
          <a:p>
            <a:pPr>
              <a:buNone/>
            </a:pPr>
            <a:endParaRPr lang="en-US" b="1" dirty="0" smtClean="0"/>
          </a:p>
          <a:p>
            <a:pPr fontAlgn="auto">
              <a:spcAft>
                <a:spcPts val="0"/>
              </a:spcAft>
              <a:buFont typeface="Arial" pitchFamily="34" charset="0"/>
              <a:buChar char="•"/>
              <a:defRPr/>
            </a:pPr>
            <a:endParaRPr lang="en-US" dirty="0"/>
          </a:p>
        </p:txBody>
      </p:sp>
      <p:cxnSp>
        <p:nvCxnSpPr>
          <p:cNvPr id="7" name="Straight Connector 6"/>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286000" y="39624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943600" y="1447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1066800" y="6096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Autofit/>
          </a:bodyPr>
          <a:lstStyle/>
          <a:p>
            <a:pPr fontAlgn="auto">
              <a:spcAft>
                <a:spcPts val="0"/>
              </a:spcAft>
              <a:defRPr/>
            </a:pPr>
            <a:r>
              <a:rPr lang="en-US" b="1" dirty="0" smtClean="0">
                <a:effectLst>
                  <a:outerShdw blurRad="38100" dist="38100" dir="2700000" algn="tl">
                    <a:srgbClr val="000000">
                      <a:alpha val="43137"/>
                    </a:srgbClr>
                  </a:outerShdw>
                </a:effectLst>
              </a:rPr>
              <a:t>Interested?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rtlCol="0">
            <a:normAutofit fontScale="85000" lnSpcReduction="10000"/>
          </a:bodyPr>
          <a:lstStyle/>
          <a:p>
            <a:pPr>
              <a:buNone/>
            </a:pPr>
            <a:endParaRPr lang="en-US" b="1" dirty="0" smtClean="0"/>
          </a:p>
          <a:p>
            <a:pPr fontAlgn="auto">
              <a:spcAft>
                <a:spcPts val="0"/>
              </a:spcAft>
              <a:buFont typeface="Arial" pitchFamily="34" charset="0"/>
              <a:buChar char="•"/>
              <a:defRPr/>
            </a:pPr>
            <a:r>
              <a:rPr lang="en-US" dirty="0" smtClean="0"/>
              <a:t>The OTJ platform is available for adoption by other states.  Baker </a:t>
            </a:r>
            <a:r>
              <a:rPr lang="en-US" dirty="0" err="1" smtClean="0"/>
              <a:t>Donelson</a:t>
            </a:r>
            <a:r>
              <a:rPr lang="en-US" dirty="0" smtClean="0"/>
              <a:t> IT staff are currently working with two states to adapt the system to their needs.  </a:t>
            </a:r>
          </a:p>
          <a:p>
            <a:pPr fontAlgn="auto">
              <a:spcAft>
                <a:spcPts val="0"/>
              </a:spcAft>
              <a:buFont typeface="Arial" pitchFamily="34" charset="0"/>
              <a:buChar char="•"/>
              <a:defRPr/>
            </a:pPr>
            <a:r>
              <a:rPr lang="en-US" dirty="0" smtClean="0"/>
              <a:t>Baker </a:t>
            </a:r>
            <a:r>
              <a:rPr lang="en-US" dirty="0" err="1" smtClean="0"/>
              <a:t>Donelson</a:t>
            </a:r>
            <a:r>
              <a:rPr lang="en-US" dirty="0" smtClean="0"/>
              <a:t> will enter into license the system free of charge to additional states</a:t>
            </a:r>
          </a:p>
          <a:p>
            <a:pPr fontAlgn="auto">
              <a:spcAft>
                <a:spcPts val="0"/>
              </a:spcAft>
              <a:buFont typeface="Arial" pitchFamily="34" charset="0"/>
              <a:buChar char="•"/>
              <a:defRPr/>
            </a:pPr>
            <a:r>
              <a:rPr lang="en-US" dirty="0" smtClean="0"/>
              <a:t>Major cost is in hardware and technical set-up and ongoing support.</a:t>
            </a:r>
          </a:p>
          <a:p>
            <a:pPr>
              <a:defRPr/>
            </a:pPr>
            <a:r>
              <a:rPr lang="en-US" dirty="0" smtClean="0"/>
              <a:t>Interested? Contact Liz Todaro at the TN Bar </a:t>
            </a:r>
            <a:r>
              <a:rPr lang="en-US" dirty="0" err="1" smtClean="0"/>
              <a:t>Assocation</a:t>
            </a:r>
            <a:r>
              <a:rPr lang="en-US" dirty="0" smtClean="0"/>
              <a:t> - </a:t>
            </a:r>
            <a:r>
              <a:rPr lang="en-US" dirty="0" smtClean="0">
                <a:hlinkClick r:id="rId3"/>
              </a:rPr>
              <a:t>ltodaro@tnbar.org</a:t>
            </a:r>
            <a:r>
              <a:rPr lang="en-US" dirty="0" smtClean="0"/>
              <a:t> or (615) 383-7421</a:t>
            </a:r>
            <a:endParaRPr lang="en-US" dirty="0"/>
          </a:p>
        </p:txBody>
      </p:sp>
      <p:cxnSp>
        <p:nvCxnSpPr>
          <p:cNvPr id="7" name="Straight Connector 6"/>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6096000" y="16002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1219200" y="7620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2438400" y="4114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Online Tennessee Justice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Utilizing Technology to Expand Pro Bono Opportunities</a:t>
            </a:r>
          </a:p>
          <a:p>
            <a:r>
              <a:rPr lang="en-US" dirty="0" smtClean="0"/>
              <a:t>Tennessee’s access to justice leadership recognized an unmet need to serve citizens who might otherwise fall through the cracks of receiving legal assistance. </a:t>
            </a:r>
          </a:p>
          <a:p>
            <a:r>
              <a:rPr lang="en-US" dirty="0" smtClean="0"/>
              <a:t>This problem is particularly acute in rural areas – or legal deserts – where there are more barriers to attorneys providing pro bono services</a:t>
            </a:r>
          </a:p>
          <a:p>
            <a:r>
              <a:rPr lang="en-US" dirty="0" smtClean="0"/>
              <a:t>In 2010, the Tennessee Bar Association, TALS, and the law firm of Baker </a:t>
            </a:r>
            <a:r>
              <a:rPr lang="en-US" dirty="0" err="1" smtClean="0"/>
              <a:t>Donelson</a:t>
            </a:r>
            <a:r>
              <a:rPr lang="en-US" dirty="0" smtClean="0"/>
              <a:t> Berkowitz </a:t>
            </a:r>
            <a:r>
              <a:rPr lang="en-US" dirty="0" err="1" smtClean="0"/>
              <a:t>Bearman</a:t>
            </a:r>
            <a:r>
              <a:rPr lang="en-US" dirty="0" smtClean="0"/>
              <a:t> and Caldwell collaborated to design an online statewide legal clinic</a:t>
            </a:r>
          </a:p>
          <a:p>
            <a:r>
              <a:rPr lang="en-US" dirty="0" smtClean="0"/>
              <a:t>The Tennessee Supreme Court Access to Justice Commission included the establishment of such a system in its inaugural Strategic Plan</a:t>
            </a:r>
          </a:p>
          <a:p>
            <a:r>
              <a:rPr lang="en-US" dirty="0" smtClean="0"/>
              <a:t>Baker </a:t>
            </a:r>
            <a:r>
              <a:rPr lang="en-US" dirty="0" err="1" smtClean="0"/>
              <a:t>Donelson</a:t>
            </a:r>
            <a:r>
              <a:rPr lang="en-US" dirty="0" smtClean="0"/>
              <a:t> IT staff volunteered to secure the appropriate system.  They successfully solicited donations from Microsoft and Dell for software and hardware.</a:t>
            </a:r>
          </a:p>
        </p:txBody>
      </p:sp>
      <p:cxnSp>
        <p:nvCxnSpPr>
          <p:cNvPr id="7" name="Straight Connector 6"/>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a:off x="2286000" y="39624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943600" y="1447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1066800" y="6096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Online Tennessee Justice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1"/>
            <a:ext cx="8077200" cy="3657600"/>
          </a:xfrm>
        </p:spPr>
        <p:txBody>
          <a:bodyPr rtlCol="0">
            <a:normAutofit fontScale="62500" lnSpcReduction="20000"/>
          </a:bodyPr>
          <a:lstStyle/>
          <a:p>
            <a:pPr algn="ctr" fontAlgn="auto">
              <a:spcAft>
                <a:spcPts val="0"/>
              </a:spcAft>
              <a:buFont typeface="Arial" pitchFamily="34" charset="0"/>
              <a:buNone/>
              <a:defRPr/>
            </a:pPr>
            <a:endParaRPr lang="en-US" sz="1400" b="1" dirty="0" smtClean="0"/>
          </a:p>
          <a:p>
            <a:pPr>
              <a:defRPr/>
            </a:pPr>
            <a:r>
              <a:rPr lang="en-US" dirty="0" smtClean="0"/>
              <a:t>OnlineTNJustice.org is based on the walk-in clinic or dial-a-lawyer model where clients request brief advice and counsel about a specific civil legal issue from a volunteer lawyer. Lawyers provide information and basic legal advice without any expectation of long-term representation. </a:t>
            </a:r>
          </a:p>
          <a:p>
            <a:pPr fontAlgn="auto">
              <a:spcAft>
                <a:spcPts val="0"/>
              </a:spcAft>
              <a:buFont typeface="Arial" pitchFamily="34" charset="0"/>
              <a:buChar char="•"/>
              <a:defRPr/>
            </a:pPr>
            <a:r>
              <a:rPr lang="en-US" dirty="0" smtClean="0"/>
              <a:t>Website where qualifying Tennesseans can ask a lawyer for help with a legal issue.</a:t>
            </a:r>
          </a:p>
          <a:p>
            <a:pPr fontAlgn="auto">
              <a:spcAft>
                <a:spcPts val="0"/>
              </a:spcAft>
              <a:buFont typeface="Arial" pitchFamily="34" charset="0"/>
              <a:buChar char="•"/>
              <a:defRPr/>
            </a:pPr>
            <a:r>
              <a:rPr lang="en-US" dirty="0" smtClean="0"/>
              <a:t>For </a:t>
            </a:r>
            <a:r>
              <a:rPr lang="en-US" dirty="0"/>
              <a:t>low-income </a:t>
            </a:r>
            <a:r>
              <a:rPr lang="en-US" dirty="0" smtClean="0"/>
              <a:t>(&lt;250% below Federal Poverty Guidelines) Tennesseans, who are not incarcerated, and have &lt;$5,000 total assets</a:t>
            </a:r>
          </a:p>
          <a:p>
            <a:pPr fontAlgn="auto">
              <a:spcAft>
                <a:spcPts val="0"/>
              </a:spcAft>
              <a:buFont typeface="Arial" pitchFamily="34" charset="0"/>
              <a:buChar char="•"/>
              <a:defRPr/>
            </a:pPr>
            <a:r>
              <a:rPr lang="en-US" dirty="0"/>
              <a:t>Q</a:t>
            </a:r>
            <a:r>
              <a:rPr lang="en-US" dirty="0" smtClean="0"/>
              <a:t>ualifying </a:t>
            </a:r>
            <a:r>
              <a:rPr lang="en-US" dirty="0"/>
              <a:t>users can post questions </a:t>
            </a:r>
            <a:r>
              <a:rPr lang="en-US" dirty="0" smtClean="0"/>
              <a:t>on the website about </a:t>
            </a:r>
            <a:r>
              <a:rPr lang="en-US" dirty="0"/>
              <a:t>their civil legal needs and receive basic legal information and advice from approved </a:t>
            </a:r>
            <a:r>
              <a:rPr lang="en-US" dirty="0" smtClean="0"/>
              <a:t>volunteer attorneys</a:t>
            </a:r>
            <a:r>
              <a:rPr lang="en-US" dirty="0"/>
              <a:t>. </a:t>
            </a:r>
            <a:endParaRPr lang="en-US" dirty="0" smtClean="0"/>
          </a:p>
        </p:txBody>
      </p:sp>
      <p:cxnSp>
        <p:nvCxnSpPr>
          <p:cNvPr id="9" name="Straight Connector 8"/>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descr="OnlineTNJusitce logo.JPG"/>
          <p:cNvPicPr>
            <a:picLocks noChangeAspect="1"/>
          </p:cNvPicPr>
          <p:nvPr/>
        </p:nvPicPr>
        <p:blipFill>
          <a:blip r:embed="rId3" cstate="print"/>
          <a:stretch>
            <a:fillRect/>
          </a:stretch>
        </p:blipFill>
        <p:spPr>
          <a:xfrm>
            <a:off x="3048000" y="5181600"/>
            <a:ext cx="3096490" cy="148093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286000" y="39624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943600" y="1447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1066800" y="6096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Goals and Approach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55000" lnSpcReduction="20000"/>
          </a:bodyPr>
          <a:lstStyle/>
          <a:p>
            <a:pPr>
              <a:defRPr/>
            </a:pPr>
            <a:r>
              <a:rPr lang="en-US" dirty="0"/>
              <a:t>The website was created in order to eliminate barriers to lawyer pro bono (such as geographic location, work schedule or family obligations), expand pro bono to the most rural areas of Tennessee and provide assistance to eligible Legal Aid clients who are turned away due to lack of resources.</a:t>
            </a:r>
            <a:endParaRPr lang="en-US" b="1" dirty="0" smtClean="0"/>
          </a:p>
          <a:p>
            <a:pPr fontAlgn="auto">
              <a:spcAft>
                <a:spcPts val="0"/>
              </a:spcAft>
              <a:buFont typeface="Arial" pitchFamily="34" charset="0"/>
              <a:buChar char="•"/>
              <a:defRPr/>
            </a:pPr>
            <a:r>
              <a:rPr lang="en-US" b="1" dirty="0" smtClean="0"/>
              <a:t>Goals</a:t>
            </a:r>
          </a:p>
          <a:p>
            <a:pPr lvl="1" fontAlgn="auto">
              <a:spcAft>
                <a:spcPts val="0"/>
              </a:spcAft>
              <a:buFont typeface="Arial" pitchFamily="34" charset="0"/>
              <a:buChar char="–"/>
              <a:defRPr/>
            </a:pPr>
            <a:r>
              <a:rPr lang="en-US" dirty="0" smtClean="0"/>
              <a:t>to enhance access to justice for low income and rural Tennesseans.</a:t>
            </a:r>
          </a:p>
          <a:p>
            <a:pPr lvl="1" fontAlgn="auto">
              <a:spcAft>
                <a:spcPts val="0"/>
              </a:spcAft>
              <a:buFont typeface="Arial" pitchFamily="34" charset="0"/>
              <a:buChar char="–"/>
              <a:defRPr/>
            </a:pPr>
            <a:r>
              <a:rPr lang="en-US" dirty="0" smtClean="0"/>
              <a:t>to serve clients who may not be served by traditional legal aid services</a:t>
            </a:r>
          </a:p>
          <a:p>
            <a:pPr lvl="1" fontAlgn="auto">
              <a:spcAft>
                <a:spcPts val="0"/>
              </a:spcAft>
              <a:buFont typeface="Arial" pitchFamily="34" charset="0"/>
              <a:buChar char="–"/>
              <a:defRPr/>
            </a:pPr>
            <a:r>
              <a:rPr lang="en-US" dirty="0" smtClean="0"/>
              <a:t>to remove barriers to providing pro bono services for attorneys.</a:t>
            </a:r>
          </a:p>
          <a:p>
            <a:pPr lvl="1"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b="1" dirty="0" smtClean="0"/>
              <a:t>Approach</a:t>
            </a:r>
          </a:p>
          <a:p>
            <a:pPr lvl="1" fontAlgn="auto">
              <a:spcAft>
                <a:spcPts val="0"/>
              </a:spcAft>
              <a:buFont typeface="Arial" pitchFamily="34" charset="0"/>
              <a:buChar char="–"/>
              <a:defRPr/>
            </a:pPr>
            <a:r>
              <a:rPr lang="en-US" dirty="0" smtClean="0"/>
              <a:t>Clients </a:t>
            </a:r>
          </a:p>
          <a:p>
            <a:pPr lvl="2" fontAlgn="auto">
              <a:spcAft>
                <a:spcPts val="0"/>
              </a:spcAft>
              <a:buFont typeface="Arial" pitchFamily="34" charset="0"/>
              <a:buChar char="•"/>
              <a:defRPr/>
            </a:pPr>
            <a:r>
              <a:rPr lang="en-US" dirty="0" smtClean="0"/>
              <a:t>Free</a:t>
            </a:r>
          </a:p>
          <a:p>
            <a:pPr lvl="2" fontAlgn="auto">
              <a:spcAft>
                <a:spcPts val="0"/>
              </a:spcAft>
              <a:buFont typeface="Arial" pitchFamily="34" charset="0"/>
              <a:buChar char="•"/>
              <a:defRPr/>
            </a:pPr>
            <a:r>
              <a:rPr lang="en-US" dirty="0" smtClean="0"/>
              <a:t>Easy-to-use</a:t>
            </a:r>
            <a:endParaRPr lang="en-US" dirty="0"/>
          </a:p>
          <a:p>
            <a:pPr lvl="2" fontAlgn="auto">
              <a:spcAft>
                <a:spcPts val="0"/>
              </a:spcAft>
              <a:buFont typeface="Arial" pitchFamily="34" charset="0"/>
              <a:buChar char="•"/>
              <a:defRPr/>
            </a:pPr>
            <a:r>
              <a:rPr lang="en-US" dirty="0" smtClean="0"/>
              <a:t>Can access at any time of day from anywhere with internet access</a:t>
            </a:r>
          </a:p>
          <a:p>
            <a:pPr lvl="2" fontAlgn="auto">
              <a:spcAft>
                <a:spcPts val="0"/>
              </a:spcAft>
              <a:buFont typeface="Arial" pitchFamily="34" charset="0"/>
              <a:buChar char="•"/>
              <a:defRPr/>
            </a:pPr>
            <a:r>
              <a:rPr lang="en-US" dirty="0" smtClean="0"/>
              <a:t>Anonymous  </a:t>
            </a:r>
          </a:p>
          <a:p>
            <a:pPr lvl="1" fontAlgn="auto">
              <a:spcAft>
                <a:spcPts val="0"/>
              </a:spcAft>
              <a:buFont typeface="Arial" pitchFamily="34" charset="0"/>
              <a:buChar char="–"/>
              <a:defRPr/>
            </a:pPr>
            <a:r>
              <a:rPr lang="en-US" dirty="0" smtClean="0"/>
              <a:t>Volunteer Attorneys</a:t>
            </a:r>
          </a:p>
          <a:p>
            <a:pPr lvl="2" fontAlgn="auto">
              <a:spcAft>
                <a:spcPts val="0"/>
              </a:spcAft>
              <a:buFont typeface="Arial" pitchFamily="34" charset="0"/>
              <a:buChar char="•"/>
              <a:defRPr/>
            </a:pPr>
            <a:r>
              <a:rPr lang="en-US" dirty="0" smtClean="0"/>
              <a:t>Provide pro bono any time of day from anywhere with web access</a:t>
            </a:r>
          </a:p>
          <a:p>
            <a:pPr lvl="2" fontAlgn="auto">
              <a:spcAft>
                <a:spcPts val="0"/>
              </a:spcAft>
              <a:buFont typeface="Arial" pitchFamily="34" charset="0"/>
              <a:buChar char="•"/>
              <a:defRPr/>
            </a:pPr>
            <a:r>
              <a:rPr lang="en-US" dirty="0"/>
              <a:t>R</a:t>
            </a:r>
            <a:r>
              <a:rPr lang="en-US" dirty="0" smtClean="0"/>
              <a:t>equires minimal commitment to clients</a:t>
            </a:r>
          </a:p>
          <a:p>
            <a:pPr lvl="2" fontAlgn="auto">
              <a:spcAft>
                <a:spcPts val="0"/>
              </a:spcAft>
              <a:buFont typeface="Arial" pitchFamily="34" charset="0"/>
              <a:buChar char="•"/>
              <a:defRPr/>
            </a:pPr>
            <a:r>
              <a:rPr lang="en-US" dirty="0" smtClean="0"/>
              <a:t>Receive CLE credit for service</a:t>
            </a:r>
          </a:p>
        </p:txBody>
      </p:sp>
      <p:cxnSp>
        <p:nvCxnSpPr>
          <p:cNvPr id="7" name="Straight Connector 6"/>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286000" y="39624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943600" y="1447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5-Point Star 4"/>
          <p:cNvSpPr/>
          <p:nvPr/>
        </p:nvSpPr>
        <p:spPr>
          <a:xfrm>
            <a:off x="1066800" y="6096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Autofit/>
          </a:bodyPr>
          <a:lstStyle/>
          <a:p>
            <a:pPr fontAlgn="auto">
              <a:spcAft>
                <a:spcPts val="0"/>
              </a:spcAft>
              <a:defRPr/>
            </a:pPr>
            <a:r>
              <a:rPr lang="en-US" b="1" dirty="0" smtClean="0">
                <a:effectLst>
                  <a:outerShdw blurRad="38100" dist="38100" dir="2700000" algn="tl">
                    <a:srgbClr val="000000">
                      <a:alpha val="43137"/>
                    </a:srgbClr>
                  </a:outerShdw>
                </a:effectLst>
              </a:rPr>
              <a:t>OnlineTNJustice.org Data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19200"/>
            <a:ext cx="8077200" cy="4906963"/>
          </a:xfrm>
        </p:spPr>
        <p:txBody>
          <a:bodyPr rtlCol="0">
            <a:normAutofit fontScale="92500" lnSpcReduction="20000"/>
          </a:bodyPr>
          <a:lstStyle/>
          <a:p>
            <a:pPr fontAlgn="auto">
              <a:spcAft>
                <a:spcPts val="0"/>
              </a:spcAft>
              <a:buFont typeface="Arial" pitchFamily="34" charset="0"/>
              <a:buChar char="•"/>
              <a:defRPr/>
            </a:pPr>
            <a:r>
              <a:rPr lang="en-US" sz="1800" b="1" dirty="0" smtClean="0"/>
              <a:t>Volunteer Attorneys</a:t>
            </a:r>
          </a:p>
          <a:p>
            <a:pPr lvl="1" fontAlgn="auto">
              <a:spcAft>
                <a:spcPts val="0"/>
              </a:spcAft>
              <a:buFont typeface="Arial" pitchFamily="34" charset="0"/>
              <a:buChar char="–"/>
              <a:defRPr/>
            </a:pPr>
            <a:r>
              <a:rPr lang="en-US" sz="1800" dirty="0" smtClean="0"/>
              <a:t>342 volunteer </a:t>
            </a:r>
            <a:r>
              <a:rPr lang="en-US" sz="1800" dirty="0"/>
              <a:t>attorneys are registered </a:t>
            </a:r>
            <a:endParaRPr lang="en-US" sz="1800" dirty="0" smtClean="0"/>
          </a:p>
          <a:p>
            <a:pPr lvl="1" fontAlgn="auto">
              <a:spcAft>
                <a:spcPts val="0"/>
              </a:spcAft>
              <a:buFont typeface="Arial" pitchFamily="34" charset="0"/>
              <a:buChar char="–"/>
              <a:defRPr/>
            </a:pPr>
            <a:r>
              <a:rPr lang="en-US" sz="1800" dirty="0" smtClean="0"/>
              <a:t>171 attorneys have answered questions</a:t>
            </a:r>
          </a:p>
          <a:p>
            <a:pPr lvl="1" fontAlgn="auto">
              <a:spcAft>
                <a:spcPts val="0"/>
              </a:spcAft>
              <a:buFont typeface="Arial" pitchFamily="34" charset="0"/>
              <a:buChar char="–"/>
              <a:defRPr/>
            </a:pPr>
            <a:r>
              <a:rPr lang="en-US" sz="1800" dirty="0" smtClean="0"/>
              <a:t>7 attorneys have answered more than 50 questions</a:t>
            </a:r>
          </a:p>
          <a:p>
            <a:pPr lvl="1" fontAlgn="auto">
              <a:spcAft>
                <a:spcPts val="0"/>
              </a:spcAft>
              <a:buFont typeface="Arial" pitchFamily="34" charset="0"/>
              <a:buChar char="–"/>
              <a:defRPr/>
            </a:pPr>
            <a:r>
              <a:rPr lang="en-US" sz="1800" dirty="0" smtClean="0"/>
              <a:t>28 attorneys have answered more than 20 questions</a:t>
            </a:r>
          </a:p>
          <a:p>
            <a:pPr fontAlgn="auto">
              <a:spcAft>
                <a:spcPts val="0"/>
              </a:spcAft>
              <a:buFont typeface="Arial" pitchFamily="34" charset="0"/>
              <a:buNone/>
              <a:defRPr/>
            </a:pPr>
            <a:endParaRPr lang="en-US" sz="500" dirty="0"/>
          </a:p>
          <a:p>
            <a:pPr fontAlgn="auto">
              <a:spcAft>
                <a:spcPts val="0"/>
              </a:spcAft>
              <a:buFont typeface="Arial" pitchFamily="34" charset="0"/>
              <a:buChar char="•"/>
              <a:defRPr/>
            </a:pPr>
            <a:r>
              <a:rPr lang="en-US" sz="1800" b="1" dirty="0" smtClean="0"/>
              <a:t>Clients</a:t>
            </a:r>
          </a:p>
          <a:p>
            <a:pPr lvl="1" fontAlgn="auto">
              <a:spcAft>
                <a:spcPts val="0"/>
              </a:spcAft>
              <a:buFont typeface="Arial" pitchFamily="34" charset="0"/>
              <a:buChar char="–"/>
              <a:defRPr/>
            </a:pPr>
            <a:r>
              <a:rPr lang="en-US" sz="1800" dirty="0" smtClean="0"/>
              <a:t>2695 questions posted as of December 12, 2012</a:t>
            </a:r>
          </a:p>
          <a:p>
            <a:pPr lvl="1" fontAlgn="auto">
              <a:spcAft>
                <a:spcPts val="0"/>
              </a:spcAft>
              <a:buFont typeface="Arial" pitchFamily="34" charset="0"/>
              <a:buChar char="–"/>
              <a:defRPr/>
            </a:pPr>
            <a:r>
              <a:rPr lang="en-US" sz="1800" dirty="0" smtClean="0"/>
              <a:t>2895 people have been determined eligible to use the site.</a:t>
            </a:r>
          </a:p>
          <a:p>
            <a:pPr lvl="1" fontAlgn="auto">
              <a:spcAft>
                <a:spcPts val="0"/>
              </a:spcAft>
              <a:buFont typeface="Arial" pitchFamily="34" charset="0"/>
              <a:buChar char="–"/>
              <a:defRPr/>
            </a:pPr>
            <a:endParaRPr lang="en-US" sz="1800" dirty="0" smtClean="0"/>
          </a:p>
          <a:p>
            <a:pPr fontAlgn="auto">
              <a:spcAft>
                <a:spcPts val="0"/>
              </a:spcAft>
              <a:buFont typeface="Arial" pitchFamily="34" charset="0"/>
              <a:buChar char="•"/>
              <a:defRPr/>
            </a:pPr>
            <a:r>
              <a:rPr lang="en-US" sz="1800" b="1" dirty="0" smtClean="0"/>
              <a:t>Questions by Category</a:t>
            </a:r>
          </a:p>
          <a:p>
            <a:pPr lvl="1" fontAlgn="auto">
              <a:spcAft>
                <a:spcPts val="0"/>
              </a:spcAft>
              <a:buFont typeface="Arial" pitchFamily="34" charset="0"/>
              <a:buChar char="–"/>
              <a:defRPr/>
            </a:pPr>
            <a:r>
              <a:rPr lang="en-US" sz="1800" dirty="0" smtClean="0"/>
              <a:t>Questions are posted in one of 11 areas of substantive law</a:t>
            </a:r>
          </a:p>
          <a:p>
            <a:pPr lvl="1" fontAlgn="auto">
              <a:spcAft>
                <a:spcPts val="0"/>
              </a:spcAft>
              <a:buFont typeface="Arial" pitchFamily="34" charset="0"/>
              <a:buChar char="–"/>
              <a:defRPr/>
            </a:pPr>
            <a:r>
              <a:rPr lang="en-US" sz="1800" dirty="0" smtClean="0"/>
              <a:t>Top categories thus far:</a:t>
            </a:r>
          </a:p>
          <a:p>
            <a:pPr lvl="2" fontAlgn="auto">
              <a:spcAft>
                <a:spcPts val="0"/>
              </a:spcAft>
              <a:buFont typeface="Arial" pitchFamily="34" charset="0"/>
              <a:buChar char="•"/>
              <a:defRPr/>
            </a:pPr>
            <a:r>
              <a:rPr lang="en-US" sz="1400" dirty="0" smtClean="0"/>
              <a:t>Family Law Matters (1249)</a:t>
            </a:r>
          </a:p>
          <a:p>
            <a:pPr lvl="2" fontAlgn="auto">
              <a:spcAft>
                <a:spcPts val="0"/>
              </a:spcAft>
              <a:buFont typeface="Arial" pitchFamily="34" charset="0"/>
              <a:buChar char="•"/>
              <a:defRPr/>
            </a:pPr>
            <a:r>
              <a:rPr lang="en-US" sz="1400" dirty="0" smtClean="0"/>
              <a:t>Other (495)</a:t>
            </a:r>
          </a:p>
          <a:p>
            <a:pPr lvl="2" fontAlgn="auto">
              <a:spcAft>
                <a:spcPts val="0"/>
              </a:spcAft>
              <a:buFont typeface="Arial" pitchFamily="34" charset="0"/>
              <a:buChar char="•"/>
              <a:defRPr/>
            </a:pPr>
            <a:r>
              <a:rPr lang="en-US" sz="1400" dirty="0" smtClean="0"/>
              <a:t>Housing (320)</a:t>
            </a:r>
          </a:p>
          <a:p>
            <a:pPr lvl="2" fontAlgn="auto">
              <a:spcAft>
                <a:spcPts val="0"/>
              </a:spcAft>
              <a:buFont typeface="Arial" pitchFamily="34" charset="0"/>
              <a:buChar char="•"/>
              <a:defRPr/>
            </a:pPr>
            <a:r>
              <a:rPr lang="en-US" sz="1400" dirty="0" smtClean="0"/>
              <a:t>Debt and Purchases (234)</a:t>
            </a:r>
          </a:p>
          <a:p>
            <a:pPr lvl="2" fontAlgn="auto">
              <a:spcAft>
                <a:spcPts val="0"/>
              </a:spcAft>
              <a:buFont typeface="Arial" pitchFamily="34" charset="0"/>
              <a:buChar char="•"/>
              <a:defRPr/>
            </a:pPr>
            <a:r>
              <a:rPr lang="en-US" sz="1400" dirty="0" smtClean="0"/>
              <a:t>Work (140)</a:t>
            </a:r>
          </a:p>
          <a:p>
            <a:pPr lvl="1" fontAlgn="auto">
              <a:spcAft>
                <a:spcPts val="0"/>
              </a:spcAft>
              <a:buFont typeface="Arial" pitchFamily="34" charset="0"/>
              <a:buChar char="–"/>
              <a:defRPr/>
            </a:pPr>
            <a:r>
              <a:rPr lang="en-US" sz="1800" dirty="0" smtClean="0"/>
              <a:t>Most answered within 48 hours, though attorneys have up to three days to respond. </a:t>
            </a:r>
          </a:p>
        </p:txBody>
      </p:sp>
      <p:cxnSp>
        <p:nvCxnSpPr>
          <p:cNvPr id="7" name="Straight Connector 6"/>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6096000" y="16002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1219200" y="7620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2438400" y="4114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Training Pro Bono Lawyers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981200"/>
          </a:xfrm>
        </p:spPr>
        <p:txBody>
          <a:bodyPr>
            <a:normAutofit fontScale="55000" lnSpcReduction="20000"/>
          </a:bodyPr>
          <a:lstStyle/>
          <a:p>
            <a:r>
              <a:rPr lang="en-US" dirty="0" smtClean="0"/>
              <a:t>TN Bar Association responsible for recruiting attorneys</a:t>
            </a:r>
          </a:p>
          <a:p>
            <a:r>
              <a:rPr lang="en-US" dirty="0" smtClean="0"/>
              <a:t>TALS/TBA collaborate on marketing and promotion</a:t>
            </a:r>
          </a:p>
          <a:p>
            <a:r>
              <a:rPr lang="en-US" dirty="0" smtClean="0"/>
              <a:t>TBA trains attorneys for using the site (</a:t>
            </a:r>
            <a:r>
              <a:rPr lang="en-US" dirty="0" err="1" smtClean="0"/>
              <a:t>youtube</a:t>
            </a:r>
            <a:r>
              <a:rPr lang="en-US" dirty="0" smtClean="0"/>
              <a:t> video how-to)</a:t>
            </a:r>
          </a:p>
          <a:p>
            <a:r>
              <a:rPr lang="en-US" dirty="0" smtClean="0"/>
              <a:t>TALS maintains site and responds to issues from clients and pro bono attorneys</a:t>
            </a:r>
          </a:p>
          <a:p>
            <a:r>
              <a:rPr lang="en-US" dirty="0" smtClean="0"/>
              <a:t>Steering committee of TBA/TALS/ATJ Commission make programmatic decisions</a:t>
            </a:r>
          </a:p>
          <a:p>
            <a:r>
              <a:rPr lang="en-US" dirty="0" smtClean="0"/>
              <a:t>TALS manages and submits all CLE reporting for volunteer attorneys</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4495800" y="4114800"/>
            <a:ext cx="4334933" cy="2438400"/>
          </a:xfrm>
          <a:prstGeom prst="rect">
            <a:avLst/>
          </a:prstGeom>
          <a:noFill/>
          <a:ln w="9525">
            <a:noFill/>
            <a:miter lim="800000"/>
            <a:headEnd/>
            <a:tailEnd/>
          </a:ln>
        </p:spPr>
      </p:pic>
      <p:cxnSp>
        <p:nvCxnSpPr>
          <p:cNvPr id="8" name="Straight Connector 7"/>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30724" name="Picture 4" descr="Home">
            <a:hlinkClick r:id="rId3" tooltip="Home"/>
          </p:cNvPr>
          <p:cNvPicPr>
            <a:picLocks noChangeAspect="1" noChangeArrowheads="1"/>
          </p:cNvPicPr>
          <p:nvPr/>
        </p:nvPicPr>
        <p:blipFill>
          <a:blip r:embed="rId4" cstate="print"/>
          <a:srcRect/>
          <a:stretch>
            <a:fillRect/>
          </a:stretch>
        </p:blipFill>
        <p:spPr bwMode="auto">
          <a:xfrm>
            <a:off x="381000" y="3429000"/>
            <a:ext cx="4764563" cy="9009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2286000" y="39624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How it Works: The Day to Day</a:t>
            </a:r>
            <a:endParaRPr lang="en-US" b="1" dirty="0">
              <a:effectLst>
                <a:outerShdw blurRad="38100" dist="38100" dir="2700000" algn="tl">
                  <a:srgbClr val="000000">
                    <a:alpha val="43137"/>
                  </a:srgbClr>
                </a:outerShdw>
              </a:effectLst>
            </a:endParaRPr>
          </a:p>
        </p:txBody>
      </p:sp>
      <p:sp>
        <p:nvSpPr>
          <p:cNvPr id="7172" name="Content Placeholder 2"/>
          <p:cNvSpPr>
            <a:spLocks noGrp="1"/>
          </p:cNvSpPr>
          <p:nvPr>
            <p:ph idx="1"/>
          </p:nvPr>
        </p:nvSpPr>
        <p:spPr>
          <a:xfrm>
            <a:off x="457200" y="1295400"/>
            <a:ext cx="8229600" cy="4830763"/>
          </a:xfrm>
        </p:spPr>
        <p:txBody>
          <a:bodyPr/>
          <a:lstStyle/>
          <a:p>
            <a:r>
              <a:rPr lang="en-US" sz="1800" smtClean="0"/>
              <a:t>Clients and attorneys login to use the site at any time of day from any computer with Internet access and either ask or answer a question through the anonymous email platform. Emails notify clients and attorneys when they receive responses or follow-up questions. </a:t>
            </a:r>
          </a:p>
          <a:p>
            <a:pPr>
              <a:buFont typeface="Arial" charset="0"/>
              <a:buNone/>
            </a:pPr>
            <a:endParaRPr lang="en-US" smtClean="0"/>
          </a:p>
        </p:txBody>
      </p:sp>
      <p:cxnSp>
        <p:nvCxnSpPr>
          <p:cNvPr id="7" name="Straight Connector 6"/>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pic>
        <p:nvPicPr>
          <p:cNvPr id="7174" name="Picture 2"/>
          <p:cNvPicPr>
            <a:picLocks noChangeAspect="1" noChangeArrowheads="1"/>
          </p:cNvPicPr>
          <p:nvPr/>
        </p:nvPicPr>
        <p:blipFill>
          <a:blip r:embed="rId3" cstate="print"/>
          <a:srcRect l="2499" t="21875" r="4024" b="7422"/>
          <a:stretch>
            <a:fillRect/>
          </a:stretch>
        </p:blipFill>
        <p:spPr bwMode="auto">
          <a:xfrm>
            <a:off x="381000" y="2438400"/>
            <a:ext cx="8534400" cy="387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6000" contrast="14000"/>
          </a:blip>
          <a:srcRect/>
          <a:stretch>
            <a:fillRect/>
          </a:stretch>
        </p:blipFill>
        <p:spPr bwMode="auto">
          <a:xfrm>
            <a:off x="287868" y="1371600"/>
            <a:ext cx="8398932" cy="4724400"/>
          </a:xfrm>
          <a:prstGeom prst="rect">
            <a:avLst/>
          </a:prstGeom>
          <a:noFill/>
          <a:ln w="9525">
            <a:noFill/>
            <a:miter lim="800000"/>
            <a:headEnd/>
            <a:tailEnd/>
          </a:ln>
        </p:spPr>
      </p:pic>
      <p:sp>
        <p:nvSpPr>
          <p:cNvPr id="3" name="Content Placeholder 2"/>
          <p:cNvSpPr>
            <a:spLocks noGrp="1"/>
          </p:cNvSpPr>
          <p:nvPr>
            <p:ph idx="1"/>
          </p:nvPr>
        </p:nvSpPr>
        <p:spPr/>
        <p:txBody>
          <a:bodyPr>
            <a:normAutofit/>
          </a:bodyPr>
          <a:lstStyle/>
          <a:p>
            <a:pPr>
              <a:buNone/>
            </a:pPr>
            <a:endParaRPr lang="en-US" sz="4000" dirty="0" smtClean="0"/>
          </a:p>
        </p:txBody>
      </p:sp>
      <p:sp>
        <p:nvSpPr>
          <p:cNvPr id="5" name="Title 1"/>
          <p:cNvSpPr>
            <a:spLocks noGrp="1"/>
          </p:cNvSpPr>
          <p:nvPr>
            <p:ph type="title"/>
          </p:nvPr>
        </p:nvSpPr>
        <p:spPr/>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How it Works: The Day to Day</a:t>
            </a:r>
            <a:endParaRPr lang="en-US" b="1" dirty="0">
              <a:effectLst>
                <a:outerShdw blurRad="38100" dist="38100" dir="2700000" algn="tl">
                  <a:srgbClr val="000000">
                    <a:alpha val="43137"/>
                  </a:srgbClr>
                </a:outerShdw>
              </a:effectLst>
            </a:endParaRPr>
          </a:p>
        </p:txBody>
      </p:sp>
      <p:cxnSp>
        <p:nvCxnSpPr>
          <p:cNvPr id="6" name="Straight Connector 5"/>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6096000" y="16002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1219200" y="7620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2438400" y="4114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Tracking and Reporting</a:t>
            </a:r>
            <a:endParaRPr lang="en-US" b="1" dirty="0">
              <a:effectLst>
                <a:outerShdw blurRad="38100" dist="38100" dir="2700000" algn="tl">
                  <a:srgbClr val="000000">
                    <a:alpha val="43137"/>
                  </a:srgbClr>
                </a:outerShdw>
              </a:effectLst>
            </a:endParaRPr>
          </a:p>
        </p:txBody>
      </p:sp>
      <p:pic>
        <p:nvPicPr>
          <p:cNvPr id="32770" name="Picture 2"/>
          <p:cNvPicPr>
            <a:picLocks noGrp="1" noChangeAspect="1" noChangeArrowheads="1"/>
          </p:cNvPicPr>
          <p:nvPr>
            <p:ph idx="1"/>
          </p:nvPr>
        </p:nvPicPr>
        <p:blipFill>
          <a:blip r:embed="rId2" cstate="print"/>
          <a:srcRect/>
          <a:stretch>
            <a:fillRect/>
          </a:stretch>
        </p:blipFill>
        <p:spPr bwMode="auto">
          <a:xfrm>
            <a:off x="457200" y="1600200"/>
            <a:ext cx="7586130" cy="4267200"/>
          </a:xfrm>
          <a:prstGeom prst="rect">
            <a:avLst/>
          </a:prstGeom>
          <a:noFill/>
          <a:ln w="9525">
            <a:noFill/>
            <a:miter lim="800000"/>
            <a:headEnd/>
            <a:tailEnd/>
          </a:ln>
        </p:spPr>
      </p:pic>
      <p:cxnSp>
        <p:nvCxnSpPr>
          <p:cNvPr id="8" name="Straight Connector 7"/>
          <p:cNvCxnSpPr/>
          <p:nvPr/>
        </p:nvCxnSpPr>
        <p:spPr>
          <a:xfrm>
            <a:off x="533400" y="1219200"/>
            <a:ext cx="8077200" cy="0"/>
          </a:xfrm>
          <a:prstGeom prst="line">
            <a:avLst/>
          </a:prstGeom>
          <a:ln w="28575"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862</Words>
  <Application>Microsoft Office PowerPoint</Application>
  <PresentationFormat>On-screen Show (4:3)</PresentationFormat>
  <Paragraphs>91</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Innovations in Pro Bono TIG Conference 2013</vt:lpstr>
      <vt:lpstr>Online Tennessee Justice </vt:lpstr>
      <vt:lpstr>Online Tennessee Justice </vt:lpstr>
      <vt:lpstr>Goals and Approach</vt:lpstr>
      <vt:lpstr>OnlineTNJustice.org Data</vt:lpstr>
      <vt:lpstr>Training Pro Bono Lawyers</vt:lpstr>
      <vt:lpstr>How it Works: The Day to Day</vt:lpstr>
      <vt:lpstr>How it Works: The Day to Day</vt:lpstr>
      <vt:lpstr>Tracking and Reporting</vt:lpstr>
      <vt:lpstr>Promotion and Outreach</vt:lpstr>
      <vt:lpstr>Next Steps</vt:lpstr>
      <vt:lpstr>Interested? </vt:lpstr>
    </vt:vector>
  </TitlesOfParts>
  <Company>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Tennessee Justice</dc:title>
  <dc:creator>ecole</dc:creator>
  <cp:lastModifiedBy>ecole</cp:lastModifiedBy>
  <cp:revision>8</cp:revision>
  <dcterms:created xsi:type="dcterms:W3CDTF">2012-10-24T14:21:14Z</dcterms:created>
  <dcterms:modified xsi:type="dcterms:W3CDTF">2013-01-15T20:26:51Z</dcterms:modified>
</cp:coreProperties>
</file>